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840"/>
  </p:normalViewPr>
  <p:slideViewPr>
    <p:cSldViewPr snapToGrid="0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2.glb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microsoft.com/office/2017/06/relationships/model3d" Target="../media/model3d6.glb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3.glb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14.glb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4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7.glb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microsoft.com/office/2017/06/relationships/model3d" Target="../media/model3d8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microsoft.com/office/2017/06/relationships/model3d" Target="../media/model3d10.glb"/><Relationship Id="rId5" Type="http://schemas.openxmlformats.org/officeDocument/2006/relationships/image" Target="../media/image17.png"/><Relationship Id="rId4" Type="http://schemas.microsoft.com/office/2017/06/relationships/model3d" Target="../media/model3d9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6733-317D-43E1-F79F-F745746CB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User Authentication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1E20B-A422-790C-1C04-8806CF7C60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i="1" dirty="0"/>
              <a:t>Using Image &amp; Audio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Key">
                <a:extLst>
                  <a:ext uri="{FF2B5EF4-FFF2-40B4-BE49-F238E27FC236}">
                    <a16:creationId xmlns:a16="http://schemas.microsoft.com/office/drawing/2014/main" id="{17C5FEC0-C16F-A93B-F08F-02F1B39EA49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3639194"/>
                  </p:ext>
                </p:extLst>
              </p:nvPr>
            </p:nvGraphicFramePr>
            <p:xfrm rot="19437593">
              <a:off x="3526958" y="886052"/>
              <a:ext cx="4209613" cy="1442639"/>
            </p:xfrm>
            <a:graphic>
              <a:graphicData uri="http://schemas.microsoft.com/office/drawing/2017/model3d">
                <am3d:model3d r:embed="rId2">
                  <am3d:spPr>
                    <a:xfrm rot="19437593">
                      <a:off x="0" y="0"/>
                      <a:ext cx="4209613" cy="1442639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82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Key">
                <a:extLst>
                  <a:ext uri="{FF2B5EF4-FFF2-40B4-BE49-F238E27FC236}">
                    <a16:creationId xmlns:a16="http://schemas.microsoft.com/office/drawing/2014/main" id="{17C5FEC0-C16F-A93B-F08F-02F1B39EA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437593">
                <a:off x="3526958" y="886052"/>
                <a:ext cx="4209613" cy="1442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39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D42-7C78-EC15-B056-E7EC7CF8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2490901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D653-0324-0DB1-1632-702A77FEB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3370899"/>
            <a:ext cx="3474720" cy="104584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Audio Classification</a:t>
            </a:r>
          </a:p>
          <a:p>
            <a:r>
              <a:rPr lang="en-US" b="1" dirty="0"/>
              <a:t>Example of accurate identification: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83792-EAA1-BEF0-75F0-D83296BAD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99180" y="3122294"/>
            <a:ext cx="5392422" cy="7715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Correctly identified: Based on a new user input (used one of the recordings from test dataset)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F90E48-D0C3-4676-6CB9-09119729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80" y="754378"/>
            <a:ext cx="5956300" cy="20955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Key">
                <a:extLst>
                  <a:ext uri="{FF2B5EF4-FFF2-40B4-BE49-F238E27FC236}">
                    <a16:creationId xmlns:a16="http://schemas.microsoft.com/office/drawing/2014/main" id="{35A23EC7-FAF2-53F3-3662-5F2EF8553C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9213143"/>
                  </p:ext>
                </p:extLst>
              </p:nvPr>
            </p:nvGraphicFramePr>
            <p:xfrm rot="5400000">
              <a:off x="8920449" y="2673735"/>
              <a:ext cx="4576661" cy="2243959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4576661" cy="2243959"/>
                    </a:xfrm>
                    <a:prstGeom prst="rect">
                      <a:avLst/>
                    </a:prstGeom>
                  </am3d:spPr>
                  <am3d:camera>
                    <am3d:pos x="0" y="0" z="497475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2294" d="1000000"/>
                    <am3d:preTrans dx="23" dy="-156035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41875" ay="-929218" az="-86845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80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Key">
                <a:extLst>
                  <a:ext uri="{FF2B5EF4-FFF2-40B4-BE49-F238E27FC236}">
                    <a16:creationId xmlns:a16="http://schemas.microsoft.com/office/drawing/2014/main" id="{35A23EC7-FAF2-53F3-3662-5F2EF8553C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8920449" y="2673735"/>
                <a:ext cx="4576661" cy="2243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Give this person a face">
                <a:extLst>
                  <a:ext uri="{FF2B5EF4-FFF2-40B4-BE49-F238E27FC236}">
                    <a16:creationId xmlns:a16="http://schemas.microsoft.com/office/drawing/2014/main" id="{C0985C98-E811-C2B4-5A74-CA7E6EE6A8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475492"/>
                  </p:ext>
                </p:extLst>
              </p:nvPr>
            </p:nvGraphicFramePr>
            <p:xfrm>
              <a:off x="6295391" y="3893821"/>
              <a:ext cx="2272744" cy="280601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72744" cy="2806012"/>
                    </a:xfrm>
                    <a:prstGeom prst="rect">
                      <a:avLst/>
                    </a:prstGeom>
                  </am3d:spPr>
                  <am3d:camera>
                    <am3d:pos x="0" y="0" z="68295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5910" d="1000000"/>
                    <am3d:preTrans dx="0" dy="-18027482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1308383" ay="-1299988" az="50417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329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Give this person a face">
                <a:extLst>
                  <a:ext uri="{FF2B5EF4-FFF2-40B4-BE49-F238E27FC236}">
                    <a16:creationId xmlns:a16="http://schemas.microsoft.com/office/drawing/2014/main" id="{C0985C98-E811-C2B4-5A74-CA7E6EE6A8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5391" y="3893821"/>
                <a:ext cx="2272744" cy="2806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Give this person a face">
                <a:extLst>
                  <a:ext uri="{FF2B5EF4-FFF2-40B4-BE49-F238E27FC236}">
                    <a16:creationId xmlns:a16="http://schemas.microsoft.com/office/drawing/2014/main" id="{A157C6D0-9BA9-86E7-C0B5-6C7ECBCC00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9273785"/>
                  </p:ext>
                </p:extLst>
              </p:nvPr>
            </p:nvGraphicFramePr>
            <p:xfrm>
              <a:off x="3778546" y="3795715"/>
              <a:ext cx="2247349" cy="286271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47349" cy="2862719"/>
                    </a:xfrm>
                    <a:prstGeom prst="rect">
                      <a:avLst/>
                    </a:prstGeom>
                  </am3d:spPr>
                  <am3d:camera>
                    <am3d:pos x="0" y="0" z="68295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5910" d="1000000"/>
                    <am3d:preTrans dx="0" dy="-18027482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7791" ay="1371103" az="-40114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329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Give this person a face">
                <a:extLst>
                  <a:ext uri="{FF2B5EF4-FFF2-40B4-BE49-F238E27FC236}">
                    <a16:creationId xmlns:a16="http://schemas.microsoft.com/office/drawing/2014/main" id="{A157C6D0-9BA9-86E7-C0B5-6C7ECBCC00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8546" y="3795715"/>
                <a:ext cx="2247349" cy="28627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8029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6F4B3-2E27-4E4D-8DA3-38117B48D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&amp;</a:t>
            </a:r>
            <a:br>
              <a:rPr lang="en-US" dirty="0"/>
            </a:br>
            <a:r>
              <a:rPr lang="en-US" dirty="0"/>
              <a:t>99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CB1DD-08A2-5961-DB3D-043FBAC94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6994" y="0"/>
            <a:ext cx="4307397" cy="6545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CNN</a:t>
            </a:r>
          </a:p>
          <a:p>
            <a:r>
              <a:rPr lang="en-US" sz="1800" dirty="0"/>
              <a:t>Insights:</a:t>
            </a:r>
          </a:p>
          <a:p>
            <a:pPr lvl="1"/>
            <a:r>
              <a:rPr lang="en-US" dirty="0"/>
              <a:t>Low quality images can be functional for identifying purposes (high quality not necessary)</a:t>
            </a:r>
          </a:p>
          <a:p>
            <a:pPr lvl="1"/>
            <a:r>
              <a:rPr lang="en-US" dirty="0"/>
              <a:t>More data, the better the model performs</a:t>
            </a:r>
          </a:p>
          <a:p>
            <a:pPr lvl="1"/>
            <a:r>
              <a:rPr lang="en-US" dirty="0"/>
              <a:t>It would function better if one could have the program identify the face in a photo (manual bounding box around the face) for more accuracy</a:t>
            </a:r>
          </a:p>
          <a:p>
            <a:pPr lvl="1"/>
            <a:endParaRPr lang="en-US" dirty="0"/>
          </a:p>
          <a:p>
            <a:r>
              <a:rPr lang="en-US" sz="1800" dirty="0"/>
              <a:t>Problems:</a:t>
            </a:r>
          </a:p>
          <a:p>
            <a:pPr lvl="1"/>
            <a:r>
              <a:rPr lang="en-US" dirty="0"/>
              <a:t>Needs GPU (graphic card/used for graphics) which can be costly</a:t>
            </a:r>
          </a:p>
          <a:p>
            <a:pPr lvl="1"/>
            <a:r>
              <a:rPr lang="en-US" dirty="0"/>
              <a:t>Data processing can be lengthy to code, as each image needs to be resized, structured, etc.</a:t>
            </a:r>
          </a:p>
          <a:p>
            <a:pPr lvl="1"/>
            <a:r>
              <a:rPr lang="en-US" dirty="0"/>
              <a:t>Data collection is difficult in a short amount of time, which may interfere with accuracy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87503-DBCC-0F04-4A49-D7D0508C7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2012" y="698087"/>
            <a:ext cx="4527069" cy="56812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Audio</a:t>
            </a:r>
          </a:p>
          <a:p>
            <a:r>
              <a:rPr lang="en-US" sz="1800" dirty="0"/>
              <a:t>Insights:</a:t>
            </a:r>
          </a:p>
          <a:p>
            <a:pPr lvl="1"/>
            <a:r>
              <a:rPr lang="en-US" dirty="0"/>
              <a:t>Requires copious amounts of data at this point in time</a:t>
            </a:r>
          </a:p>
          <a:p>
            <a:pPr lvl="1"/>
            <a:r>
              <a:rPr lang="en-US" dirty="0"/>
              <a:t>Not a lot of opensource algorithms for speaker identification</a:t>
            </a:r>
          </a:p>
          <a:p>
            <a:pPr lvl="1"/>
            <a:r>
              <a:rPr lang="en-US" dirty="0"/>
              <a:t>Model training is relatively fast (in a few seconds can train to identify over 250 people with over 3K samples)</a:t>
            </a:r>
          </a:p>
          <a:p>
            <a:pPr lvl="1"/>
            <a:r>
              <a:rPr lang="en-US" dirty="0"/>
              <a:t>Very clean data = very high accuracy</a:t>
            </a:r>
          </a:p>
          <a:p>
            <a:r>
              <a:rPr lang="en-US" sz="1800" dirty="0"/>
              <a:t>Problems:</a:t>
            </a:r>
          </a:p>
          <a:p>
            <a:pPr lvl="1"/>
            <a:r>
              <a:rPr lang="en-US" dirty="0"/>
              <a:t>You need </a:t>
            </a:r>
            <a:r>
              <a:rPr lang="en-US" dirty="0" err="1"/>
              <a:t>hrs</a:t>
            </a:r>
            <a:r>
              <a:rPr lang="en-US" dirty="0"/>
              <a:t> of audio for it to work (only major corporations have access to more sophisticated algorithms that require only minutes of audio)</a:t>
            </a:r>
          </a:p>
          <a:p>
            <a:pPr lvl="1"/>
            <a:r>
              <a:rPr lang="en-US" dirty="0"/>
              <a:t>Small variation (e.g. background noise) can significantly reduce model’s accuracy</a:t>
            </a:r>
          </a:p>
          <a:p>
            <a:pPr lvl="1"/>
            <a:r>
              <a:rPr lang="en-CA" b="0" i="0" u="none" strike="noStrike" dirty="0">
                <a:solidFill>
                  <a:srgbClr val="595959"/>
                </a:solidFill>
                <a:effectLst/>
              </a:rPr>
              <a:t>Gaussian Mixture Model (GMM) – Machine Learning Model that uses basic machine learning to identify different audio/voices did not work, but </a:t>
            </a:r>
            <a:r>
              <a:rPr lang="en-CA" dirty="0">
                <a:solidFill>
                  <a:srgbClr val="595959"/>
                </a:solidFill>
              </a:rPr>
              <a:t>this could be due to lack data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losed lock">
                <a:extLst>
                  <a:ext uri="{FF2B5EF4-FFF2-40B4-BE49-F238E27FC236}">
                    <a16:creationId xmlns:a16="http://schemas.microsoft.com/office/drawing/2014/main" id="{C7B5174B-DD26-5332-CCCD-14C25810224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55366489"/>
                  </p:ext>
                </p:extLst>
              </p:nvPr>
            </p:nvGraphicFramePr>
            <p:xfrm>
              <a:off x="541972" y="-192528"/>
              <a:ext cx="1651378" cy="34643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1378" cy="3464365"/>
                    </a:xfrm>
                    <a:prstGeom prst="rect">
                      <a:avLst/>
                    </a:prstGeom>
                  </am3d:spPr>
                  <am3d:camera>
                    <am3d:pos x="0" y="0" z="56011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2538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187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losed lock">
                <a:extLst>
                  <a:ext uri="{FF2B5EF4-FFF2-40B4-BE49-F238E27FC236}">
                    <a16:creationId xmlns:a16="http://schemas.microsoft.com/office/drawing/2014/main" id="{C7B5174B-DD26-5332-CCCD-14C2581022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972" y="-192528"/>
                <a:ext cx="1651378" cy="34643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35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0E7A-0639-A542-1424-23394388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9" y="446912"/>
            <a:ext cx="2947482" cy="4601183"/>
          </a:xfrm>
        </p:spPr>
        <p:txBody>
          <a:bodyPr/>
          <a:lstStyle/>
          <a:p>
            <a:r>
              <a:rPr lang="en-US" dirty="0"/>
              <a:t>Conclusions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6692-FBC3-03D8-0A69-4450E7791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3637" y="187184"/>
            <a:ext cx="3474720" cy="51206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CNN</a:t>
            </a:r>
          </a:p>
          <a:p>
            <a:r>
              <a:rPr lang="en-US" dirty="0"/>
              <a:t>Model was able to identify the appropriate user from the “Stranger Danger” faces</a:t>
            </a:r>
          </a:p>
          <a:p>
            <a:r>
              <a:rPr lang="en-US" dirty="0"/>
              <a:t>Method can be integrated into a user identification program, but should be tested with more data sets. </a:t>
            </a:r>
          </a:p>
          <a:p>
            <a:r>
              <a:rPr lang="en-US" b="1" dirty="0"/>
              <a:t>**Will be useful for authenticator apps integrated with Fintech platforms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1E352-980C-C47F-E79B-6CF74C94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18120" y="604380"/>
            <a:ext cx="3474720" cy="51206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Audio Classification</a:t>
            </a:r>
          </a:p>
          <a:p>
            <a:r>
              <a:rPr lang="en-US" dirty="0"/>
              <a:t>Able to identify each unique speaker with 99.3% success rate</a:t>
            </a:r>
          </a:p>
          <a:p>
            <a:r>
              <a:rPr lang="en-US" dirty="0"/>
              <a:t>The downside is you need </a:t>
            </a:r>
            <a:r>
              <a:rPr lang="en-US" dirty="0" err="1"/>
              <a:t>hrs</a:t>
            </a:r>
            <a:r>
              <a:rPr lang="en-US" dirty="0"/>
              <a:t> of a speaker’s voice, it would be more ideal to scale this down before realistically  incorporating it into an authenticator application</a:t>
            </a:r>
          </a:p>
          <a:p>
            <a:r>
              <a:rPr lang="en-US" dirty="0"/>
              <a:t>It would be best practice to spend more time on data preprocessing (put a filter to isolate background noises from speaker from the recording)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afety Vault">
                <a:extLst>
                  <a:ext uri="{FF2B5EF4-FFF2-40B4-BE49-F238E27FC236}">
                    <a16:creationId xmlns:a16="http://schemas.microsoft.com/office/drawing/2014/main" id="{27D4D4C1-F3FE-5AA7-E9CF-1C469F6748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1346022"/>
                  </p:ext>
                </p:extLst>
              </p:nvPr>
            </p:nvGraphicFramePr>
            <p:xfrm>
              <a:off x="1570988" y="3976028"/>
              <a:ext cx="2227857" cy="28739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27857" cy="2873930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2136" ay="1293169" az="-154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37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afety Vault">
                <a:extLst>
                  <a:ext uri="{FF2B5EF4-FFF2-40B4-BE49-F238E27FC236}">
                    <a16:creationId xmlns:a16="http://schemas.microsoft.com/office/drawing/2014/main" id="{27D4D4C1-F3FE-5AA7-E9CF-1C469F6748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0988" y="3976028"/>
                <a:ext cx="2227857" cy="28739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22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F51DD8-FD33-DFF6-DBD9-991BB67EF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398" y="1298448"/>
            <a:ext cx="7315200" cy="7303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Executive Summary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F4CA48-268C-AF24-C00C-6F7B757E8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5317" y="2149611"/>
            <a:ext cx="7315200" cy="458760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In this day and age with cybersecurity becoming increasingly critical within the Fintech space, it is vital to come up with more creative ideas for user authentication and enhanced 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To accomplish this task, Machine Learning represents a unique opportunity. ML can be used to identify a user based on collected data.</a:t>
            </a:r>
            <a:br>
              <a:rPr lang="en-US" sz="2800" dirty="0">
                <a:solidFill>
                  <a:schemeClr val="accent1"/>
                </a:solidFill>
              </a:rPr>
            </a:br>
            <a:endParaRPr lang="en-US" sz="2800" dirty="0">
              <a:solidFill>
                <a:schemeClr val="accent1"/>
              </a:solidFill>
            </a:endParaRPr>
          </a:p>
          <a:p>
            <a:pPr algn="ctr"/>
            <a:endParaRPr lang="en-US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Open lock">
                <a:extLst>
                  <a:ext uri="{FF2B5EF4-FFF2-40B4-BE49-F238E27FC236}">
                    <a16:creationId xmlns:a16="http://schemas.microsoft.com/office/drawing/2014/main" id="{5092076F-B54C-321E-4EB2-4FAA615B0C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2064982"/>
                  </p:ext>
                </p:extLst>
              </p:nvPr>
            </p:nvGraphicFramePr>
            <p:xfrm>
              <a:off x="1309929" y="-137996"/>
              <a:ext cx="1492525" cy="24967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92525" cy="2496780"/>
                    </a:xfrm>
                    <a:prstGeom prst="rect">
                      <a:avLst/>
                    </a:prstGeom>
                  </am3d:spPr>
                  <am3d:camera>
                    <am3d:pos x="0" y="0" z="54253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35758" d="1000000"/>
                    <am3d:preTrans dx="3100525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209569" ay="-49365" az="181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34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Open lock">
                <a:extLst>
                  <a:ext uri="{FF2B5EF4-FFF2-40B4-BE49-F238E27FC236}">
                    <a16:creationId xmlns:a16="http://schemas.microsoft.com/office/drawing/2014/main" id="{5092076F-B54C-321E-4EB2-4FAA615B0C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9929" y="-137996"/>
                <a:ext cx="1492525" cy="24967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095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EF31-6312-151D-2C96-792A889D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8" y="1578464"/>
            <a:ext cx="2947482" cy="4601183"/>
          </a:xfrm>
        </p:spPr>
        <p:txBody>
          <a:bodyPr/>
          <a:lstStyle/>
          <a:p>
            <a:pPr algn="ctr"/>
            <a:r>
              <a:rPr lang="en-US" dirty="0"/>
              <a:t>Selected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9D7CC-B333-F3C7-FDBC-300EDDDB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728662"/>
            <a:ext cx="8175095" cy="6300788"/>
          </a:xfrm>
        </p:spPr>
        <p:txBody>
          <a:bodyPr/>
          <a:lstStyle/>
          <a:p>
            <a:r>
              <a:rPr lang="en-US" dirty="0"/>
              <a:t> Image Classification (identifying images)</a:t>
            </a:r>
          </a:p>
          <a:p>
            <a:pPr lvl="1"/>
            <a:r>
              <a:rPr lang="en-US" dirty="0"/>
              <a:t>CNN (Convolutional Neural Network), Deep Learning </a:t>
            </a:r>
          </a:p>
          <a:p>
            <a:pPr lvl="2"/>
            <a:r>
              <a:rPr lang="en-US" dirty="0"/>
              <a:t>Plethora of documentation on image classification using CNN which shows promising nature of the algorithm/model</a:t>
            </a:r>
          </a:p>
          <a:p>
            <a:pPr lvl="2"/>
            <a:endParaRPr lang="en-US" dirty="0"/>
          </a:p>
          <a:p>
            <a:r>
              <a:rPr lang="en-US" dirty="0"/>
              <a:t>Audio Classification (audio identification)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Sequential Model – Deep Learning model that is used for speaker voice recognition (recognize each speaker in data set)</a:t>
            </a:r>
          </a:p>
          <a:p>
            <a:pPr lvl="2"/>
            <a:r>
              <a:rPr lang="en-US" dirty="0"/>
              <a:t>There is extremely limited opensource access to speaker identification models (only major corporations use it currently and is treated more as a business secret). This leaves you with </a:t>
            </a:r>
            <a:r>
              <a:rPr lang="en-US" dirty="0" err="1"/>
              <a:t>Tensorflow</a:t>
            </a:r>
            <a:r>
              <a:rPr lang="en-US" dirty="0"/>
              <a:t> with the downside of having to use copious amounts of data for valid predictions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Volume">
                <a:extLst>
                  <a:ext uri="{FF2B5EF4-FFF2-40B4-BE49-F238E27FC236}">
                    <a16:creationId xmlns:a16="http://schemas.microsoft.com/office/drawing/2014/main" id="{DC560262-B955-93C6-F111-4536D66E95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9113251"/>
                  </p:ext>
                </p:extLst>
              </p:nvPr>
            </p:nvGraphicFramePr>
            <p:xfrm rot="1571933">
              <a:off x="1367870" y="731842"/>
              <a:ext cx="1744554" cy="1693243"/>
            </p:xfrm>
            <a:graphic>
              <a:graphicData uri="http://schemas.microsoft.com/office/drawing/2017/model3d">
                <am3d:model3d r:embed="rId2">
                  <am3d:spPr>
                    <a:xfrm rot="1571933">
                      <a:off x="0" y="0"/>
                      <a:ext cx="1744554" cy="1693243"/>
                    </a:xfrm>
                    <a:prstGeom prst="rect">
                      <a:avLst/>
                    </a:prstGeom>
                  </am3d:spPr>
                  <am3d:camera>
                    <am3d:pos x="0" y="0" z="745187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4403" d="1000000"/>
                    <am3d:preTrans dx="-3827380" dy="-15713555" dz="1057486"/>
                    <am3d:scale>
                      <am3d:sx n="1000000" d="1000000"/>
                      <am3d:sy n="1000000" d="1000000"/>
                      <am3d:sz n="1000000" d="1000000"/>
                    </am3d:scale>
                    <am3d:rot ax="2627029" ay="-1103320" az="-10093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115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Volume">
                <a:extLst>
                  <a:ext uri="{FF2B5EF4-FFF2-40B4-BE49-F238E27FC236}">
                    <a16:creationId xmlns:a16="http://schemas.microsoft.com/office/drawing/2014/main" id="{DC560262-B955-93C6-F111-4536D66E95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571933">
                <a:off x="1367870" y="731842"/>
                <a:ext cx="1744554" cy="1693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rge Square Frame">
                <a:extLst>
                  <a:ext uri="{FF2B5EF4-FFF2-40B4-BE49-F238E27FC236}">
                    <a16:creationId xmlns:a16="http://schemas.microsoft.com/office/drawing/2014/main" id="{CC30B663-300F-5CF2-9304-5D2A86B1A1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1137867"/>
                  </p:ext>
                </p:extLst>
              </p:nvPr>
            </p:nvGraphicFramePr>
            <p:xfrm>
              <a:off x="252919" y="-161584"/>
              <a:ext cx="3974456" cy="40406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74456" cy="4040640"/>
                    </a:xfrm>
                    <a:prstGeom prst="rect">
                      <a:avLst/>
                    </a:prstGeom>
                  </am3d:spPr>
                  <am3d:camera>
                    <am3d:pos x="0" y="0" z="665719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" d="1000000"/>
                    <am3d:preTrans dx="-18000000" dy="-1012373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6306723" ay="418778" az="-14536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3410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rge Square Frame">
                <a:extLst>
                  <a:ext uri="{FF2B5EF4-FFF2-40B4-BE49-F238E27FC236}">
                    <a16:creationId xmlns:a16="http://schemas.microsoft.com/office/drawing/2014/main" id="{CC30B663-300F-5CF2-9304-5D2A86B1A1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919" y="-161584"/>
                <a:ext cx="3974456" cy="40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45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ADD73C-1DDD-E398-D0F9-D7DD37A6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A84709-FBD1-1A40-435A-068D8DEB73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Image Classification</a:t>
            </a:r>
          </a:p>
          <a:p>
            <a:r>
              <a:rPr lang="en-US" dirty="0"/>
              <a:t>Downloaded over 50 selfies via Google extension</a:t>
            </a:r>
          </a:p>
          <a:p>
            <a:r>
              <a:rPr lang="en-US" dirty="0"/>
              <a:t>Downloaded 50 of my own selfies</a:t>
            </a:r>
          </a:p>
          <a:p>
            <a:r>
              <a:rPr lang="en-US" dirty="0"/>
              <a:t>Needed to verify that the program could differentiate my face from a stranger’s</a:t>
            </a:r>
          </a:p>
          <a:p>
            <a:r>
              <a:rPr lang="en-US" dirty="0"/>
              <a:t>Data ingestion using cv2 (this reads the images and converts each into a </a:t>
            </a:r>
            <a:r>
              <a:rPr lang="en-US" dirty="0" err="1"/>
              <a:t>numpy</a:t>
            </a:r>
            <a:r>
              <a:rPr lang="en-US" dirty="0"/>
              <a:t> array so that they are all the same size)</a:t>
            </a:r>
          </a:p>
          <a:p>
            <a:r>
              <a:rPr lang="en-US" dirty="0"/>
              <a:t>Split data into training  </a:t>
            </a:r>
            <a:r>
              <a:rPr lang="en-US" b="1" dirty="0"/>
              <a:t>---&gt; </a:t>
            </a:r>
            <a:r>
              <a:rPr lang="en-US" dirty="0"/>
              <a:t>validation (confirming if close enough to prediction</a:t>
            </a:r>
            <a:r>
              <a:rPr lang="en-US" b="1" dirty="0"/>
              <a:t>) --- &gt;</a:t>
            </a:r>
            <a:r>
              <a:rPr lang="en-US" dirty="0"/>
              <a:t> test sets</a:t>
            </a:r>
          </a:p>
          <a:p>
            <a:r>
              <a:rPr lang="en-US" dirty="0"/>
              <a:t>Created batches of images to be processed for training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CF296-71C0-0417-B254-C267A5BDB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Audio Classification</a:t>
            </a:r>
          </a:p>
          <a:p>
            <a:r>
              <a:rPr lang="en-US" dirty="0"/>
              <a:t>Used </a:t>
            </a:r>
            <a:r>
              <a:rPr lang="en-US" dirty="0" err="1"/>
              <a:t>openslr.org</a:t>
            </a:r>
            <a:r>
              <a:rPr lang="en-US" dirty="0"/>
              <a:t> to download 1000 </a:t>
            </a:r>
            <a:r>
              <a:rPr lang="en-US" dirty="0" err="1"/>
              <a:t>hrs</a:t>
            </a:r>
            <a:r>
              <a:rPr lang="en-US" dirty="0"/>
              <a:t> of speech recordings with over 200 speakers</a:t>
            </a:r>
          </a:p>
          <a:p>
            <a:r>
              <a:rPr lang="en-US" dirty="0"/>
              <a:t>Split data into train </a:t>
            </a:r>
            <a:r>
              <a:rPr lang="en-US" b="1" dirty="0"/>
              <a:t>---&gt;</a:t>
            </a:r>
            <a:r>
              <a:rPr lang="en-US" dirty="0"/>
              <a:t> validate </a:t>
            </a:r>
            <a:r>
              <a:rPr lang="en-US" b="1" dirty="0"/>
              <a:t>---&gt;</a:t>
            </a:r>
            <a:r>
              <a:rPr lang="en-US" dirty="0"/>
              <a:t>test  (70:20:10 split)</a:t>
            </a:r>
          </a:p>
          <a:p>
            <a:r>
              <a:rPr lang="en-US" dirty="0"/>
              <a:t>Extract features from audio (feature extraction) – the program, </a:t>
            </a:r>
            <a:r>
              <a:rPr lang="en-US" dirty="0" err="1"/>
              <a:t>librosa</a:t>
            </a:r>
            <a:r>
              <a:rPr lang="en-US" dirty="0"/>
              <a:t> library, is used to identify signatures in the voice </a:t>
            </a:r>
          </a:p>
          <a:p>
            <a:r>
              <a:rPr lang="en-US" dirty="0"/>
              <a:t>Add labels to each audio file (identifying each audio as the appropriate speaker)</a:t>
            </a:r>
          </a:p>
          <a:p>
            <a:r>
              <a:rPr lang="en-US" dirty="0"/>
              <a:t>Categorize each speaker using Hot Encoding (a method to organize or assigns a code to a category)</a:t>
            </a:r>
          </a:p>
          <a:p>
            <a:r>
              <a:rPr lang="en-US" dirty="0"/>
              <a:t>Then ready to be processed for training!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Usb Pen Drive">
                <a:extLst>
                  <a:ext uri="{FF2B5EF4-FFF2-40B4-BE49-F238E27FC236}">
                    <a16:creationId xmlns:a16="http://schemas.microsoft.com/office/drawing/2014/main" id="{110C3CF5-C058-EC87-3435-77DB93F9CF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5708381"/>
                  </p:ext>
                </p:extLst>
              </p:nvPr>
            </p:nvGraphicFramePr>
            <p:xfrm>
              <a:off x="1119539" y="-199059"/>
              <a:ext cx="2748373" cy="31283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48373" cy="3128331"/>
                    </a:xfrm>
                    <a:prstGeom prst="rect">
                      <a:avLst/>
                    </a:prstGeom>
                  </am3d:spPr>
                  <am3d:camera>
                    <am3d:pos x="0" y="0" z="501254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2894" d="1000000"/>
                    <am3d:preTrans dx="0" dy="-2593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34387" ay="1195716" az="9228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149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Usb Pen Drive">
                <a:extLst>
                  <a:ext uri="{FF2B5EF4-FFF2-40B4-BE49-F238E27FC236}">
                    <a16:creationId xmlns:a16="http://schemas.microsoft.com/office/drawing/2014/main" id="{110C3CF5-C058-EC87-3435-77DB93F9CF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9539" y="-199059"/>
                <a:ext cx="2748373" cy="31283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993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0E48-06F8-0970-D7E6-09A90B92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6" y="-904988"/>
            <a:ext cx="2947482" cy="4601183"/>
          </a:xfrm>
        </p:spPr>
        <p:txBody>
          <a:bodyPr/>
          <a:lstStyle/>
          <a:p>
            <a:pPr algn="ctr"/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0BBAE-49AE-1BEF-A06F-D411F9FFA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39323" y="-1114425"/>
            <a:ext cx="8176451" cy="50863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CNN Image Classifier</a:t>
            </a:r>
          </a:p>
          <a:p>
            <a:r>
              <a:rPr lang="en-US" dirty="0"/>
              <a:t>Created 2D Convolutional Neural Network with 4 layers (see below)</a:t>
            </a:r>
          </a:p>
          <a:p>
            <a:r>
              <a:rPr lang="en-US" dirty="0"/>
              <a:t>Compile model using “</a:t>
            </a:r>
            <a:r>
              <a:rPr lang="en-US" dirty="0" err="1"/>
              <a:t>adam</a:t>
            </a:r>
            <a:r>
              <a:rPr lang="en-US" dirty="0"/>
              <a:t>” optimizer with </a:t>
            </a:r>
            <a:r>
              <a:rPr lang="en-US" dirty="0" err="1"/>
              <a:t>BinaryCrossentropy</a:t>
            </a:r>
            <a:r>
              <a:rPr lang="en-US" dirty="0"/>
              <a:t> loss function (used for classification problems with 2 categories)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83ABC8A-4BD4-2A6B-E489-2F8CB5DE1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39322" y="2422554"/>
            <a:ext cx="8176451" cy="41782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FB5C4-BC9F-BF66-4F6A-7EDC6A3A8102}"/>
              </a:ext>
            </a:extLst>
          </p:cNvPr>
          <p:cNvSpPr txBox="1"/>
          <p:nvPr/>
        </p:nvSpPr>
        <p:spPr>
          <a:xfrm>
            <a:off x="8843963" y="2686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Give this person a face">
                <a:extLst>
                  <a:ext uri="{FF2B5EF4-FFF2-40B4-BE49-F238E27FC236}">
                    <a16:creationId xmlns:a16="http://schemas.microsoft.com/office/drawing/2014/main" id="{8A1F80CA-5A41-90AA-6A2A-0097B6FD69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5035402"/>
                  </p:ext>
                </p:extLst>
              </p:nvPr>
            </p:nvGraphicFramePr>
            <p:xfrm rot="20557707">
              <a:off x="620077" y="3026606"/>
              <a:ext cx="2648128" cy="3560403"/>
            </p:xfrm>
            <a:graphic>
              <a:graphicData uri="http://schemas.microsoft.com/office/drawing/2017/model3d">
                <am3d:model3d r:embed="rId3">
                  <am3d:spPr>
                    <a:xfrm rot="20557707">
                      <a:off x="0" y="0"/>
                      <a:ext cx="2648128" cy="3560403"/>
                    </a:xfrm>
                    <a:prstGeom prst="rect">
                      <a:avLst/>
                    </a:prstGeom>
                  </am3d:spPr>
                  <am3d:camera>
                    <am3d:pos x="0" y="0" z="68295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5910" d="1000000"/>
                    <am3d:preTrans dx="0" dy="-18027482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0515" ay="974346" az="-29640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8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Give this person a face">
                <a:extLst>
                  <a:ext uri="{FF2B5EF4-FFF2-40B4-BE49-F238E27FC236}">
                    <a16:creationId xmlns:a16="http://schemas.microsoft.com/office/drawing/2014/main" id="{8A1F80CA-5A41-90AA-6A2A-0097B6FD69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557707">
                <a:off x="620077" y="3026606"/>
                <a:ext cx="2648128" cy="35604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607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30E48-06F8-0970-D7E6-09A90B92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0BBAE-49AE-1BEF-A06F-D411F9FFA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dirty="0">
                <a:solidFill>
                  <a:srgbClr val="FFFFFF"/>
                </a:solidFill>
              </a:rPr>
              <a:t>CNN Image Classifier</a:t>
            </a:r>
          </a:p>
          <a:p>
            <a:r>
              <a:rPr lang="en-US" dirty="0">
                <a:solidFill>
                  <a:srgbClr val="FFFFFF"/>
                </a:solidFill>
              </a:rPr>
              <a:t>Train model using </a:t>
            </a:r>
            <a:r>
              <a:rPr lang="en-US" dirty="0" err="1">
                <a:solidFill>
                  <a:srgbClr val="FFFFFF"/>
                </a:solidFill>
              </a:rPr>
              <a:t>model.fit</a:t>
            </a:r>
            <a:r>
              <a:rPr lang="en-US" dirty="0">
                <a:solidFill>
                  <a:srgbClr val="FFFFFF"/>
                </a:solidFill>
              </a:rPr>
              <a:t> function (see below)</a:t>
            </a:r>
          </a:p>
          <a:p>
            <a:r>
              <a:rPr lang="en-US" dirty="0">
                <a:solidFill>
                  <a:srgbClr val="FFFFFF"/>
                </a:solidFill>
              </a:rPr>
              <a:t>Visually inspect model performance  once training is complete (see charts)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B243518-00F2-D268-9F28-B8D23B57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15" y="3589868"/>
            <a:ext cx="3435968" cy="252543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2nd Gear">
                <a:extLst>
                  <a:ext uri="{FF2B5EF4-FFF2-40B4-BE49-F238E27FC236}">
                    <a16:creationId xmlns:a16="http://schemas.microsoft.com/office/drawing/2014/main" id="{660206D8-3316-6F62-2385-C72B4FC51C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3661890"/>
                  </p:ext>
                </p:extLst>
              </p:nvPr>
            </p:nvGraphicFramePr>
            <p:xfrm rot="6251694">
              <a:off x="2496587" y="778581"/>
              <a:ext cx="3036011" cy="1262397"/>
            </p:xfrm>
            <a:graphic>
              <a:graphicData uri="http://schemas.microsoft.com/office/drawing/2017/model3d">
                <am3d:model3d r:embed="rId3">
                  <am3d:spPr>
                    <a:xfrm rot="6251694">
                      <a:off x="0" y="0"/>
                      <a:ext cx="3036011" cy="1262397"/>
                    </a:xfrm>
                    <a:prstGeom prst="rect">
                      <a:avLst/>
                    </a:prstGeom>
                  </am3d:spPr>
                  <am3d:camera>
                    <am3d:pos x="0" y="0" z="669274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342" d="1000000"/>
                    <am3d:preTrans dx="0" dy="-2875814" dz="243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505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2nd Gear">
                <a:extLst>
                  <a:ext uri="{FF2B5EF4-FFF2-40B4-BE49-F238E27FC236}">
                    <a16:creationId xmlns:a16="http://schemas.microsoft.com/office/drawing/2014/main" id="{660206D8-3316-6F62-2385-C72B4FC51C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251694">
                <a:off x="2496587" y="778581"/>
                <a:ext cx="3036011" cy="1262397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2069B344-F098-5954-2BAC-6AFD8F230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407" y="3602753"/>
            <a:ext cx="3435968" cy="2499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FB5C4-BC9F-BF66-4F6A-7EDC6A3A8102}"/>
              </a:ext>
            </a:extLst>
          </p:cNvPr>
          <p:cNvSpPr txBox="1"/>
          <p:nvPr/>
        </p:nvSpPr>
        <p:spPr>
          <a:xfrm>
            <a:off x="8843963" y="2686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9AA2CE1-EE28-B330-CCEA-C31805673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4000"/>
          </a:blip>
          <a:srcRect r="31214" b="23909"/>
          <a:stretch/>
        </p:blipFill>
        <p:spPr>
          <a:xfrm>
            <a:off x="4306444" y="293398"/>
            <a:ext cx="7766382" cy="25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1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E36F-97BF-A2B7-4FFC-E7A1EC15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545791"/>
          </a:xfrm>
        </p:spPr>
        <p:txBody>
          <a:bodyPr/>
          <a:lstStyle/>
          <a:p>
            <a:pPr algn="ctr"/>
            <a:r>
              <a:rPr lang="en-US" dirty="0"/>
              <a:t>Training Process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CB3C2-05DC-B1B6-E5E1-34713AB46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2" y="300038"/>
            <a:ext cx="6661976" cy="3013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Audio Classification</a:t>
            </a:r>
          </a:p>
          <a:p>
            <a:r>
              <a:rPr lang="en-US" dirty="0"/>
              <a:t>Created Neural </a:t>
            </a:r>
            <a:r>
              <a:rPr lang="en-US" dirty="0" err="1"/>
              <a:t>Netwrok</a:t>
            </a:r>
            <a:r>
              <a:rPr lang="en-US" dirty="0"/>
              <a:t> (Sequential Model) with 4 connected layers</a:t>
            </a:r>
          </a:p>
          <a:p>
            <a:r>
              <a:rPr lang="en-US" dirty="0"/>
              <a:t>Compiled with </a:t>
            </a:r>
            <a:r>
              <a:rPr lang="en-US" dirty="0" err="1"/>
              <a:t>adam</a:t>
            </a:r>
            <a:r>
              <a:rPr lang="en-US" dirty="0"/>
              <a:t> optimizer and </a:t>
            </a:r>
            <a:r>
              <a:rPr lang="en-US" dirty="0" err="1"/>
              <a:t>categorical_crossentropy</a:t>
            </a:r>
            <a:r>
              <a:rPr lang="en-US" dirty="0"/>
              <a:t> loss function (more than 2 speakers)</a:t>
            </a:r>
          </a:p>
          <a:p>
            <a:r>
              <a:rPr lang="en-US" dirty="0"/>
              <a:t>Training model using </a:t>
            </a:r>
            <a:r>
              <a:rPr lang="en-US" dirty="0" err="1"/>
              <a:t>model.fit</a:t>
            </a:r>
            <a:r>
              <a:rPr lang="en-US" dirty="0"/>
              <a:t> function</a:t>
            </a:r>
          </a:p>
          <a:p>
            <a:endParaRPr lang="en-US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EFE89D53-C199-63CE-15E1-051F40FEB7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6683" y="3085119"/>
            <a:ext cx="7115175" cy="3571760"/>
          </a:xfr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D44550-7938-5C66-1431-3C91992C24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5938" y="3085119"/>
            <a:ext cx="3966359" cy="2857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3C09C3-F05E-DEDD-4BAF-7FC70C48B801}"/>
              </a:ext>
            </a:extLst>
          </p:cNvPr>
          <p:cNvSpPr txBox="1"/>
          <p:nvPr/>
        </p:nvSpPr>
        <p:spPr>
          <a:xfrm>
            <a:off x="442913" y="6357938"/>
            <a:ext cx="235743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sz="1100" dirty="0"/>
              <a:t>Epoch &gt; how many times model goes over data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Desk Microphone">
                <a:extLst>
                  <a:ext uri="{FF2B5EF4-FFF2-40B4-BE49-F238E27FC236}">
                    <a16:creationId xmlns:a16="http://schemas.microsoft.com/office/drawing/2014/main" id="{9E16CCE6-BF14-DA36-4E63-E1F5145367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5818456"/>
                  </p:ext>
                </p:extLst>
              </p:nvPr>
            </p:nvGraphicFramePr>
            <p:xfrm rot="1375539">
              <a:off x="9990709" y="428563"/>
              <a:ext cx="1119624" cy="2648491"/>
            </p:xfrm>
            <a:graphic>
              <a:graphicData uri="http://schemas.microsoft.com/office/drawing/2017/model3d">
                <am3d:model3d r:embed="rId4">
                  <am3d:spPr>
                    <a:xfrm rot="1375539">
                      <a:off x="0" y="0"/>
                      <a:ext cx="1119624" cy="2648491"/>
                    </a:xfrm>
                    <a:prstGeom prst="rect">
                      <a:avLst/>
                    </a:prstGeom>
                  </am3d:spPr>
                  <am3d:camera>
                    <am3d:pos x="0" y="0" z="574659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97058" d="1000000"/>
                    <am3d:preTrans dx="0" dy="-148889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6910" ay="1995134" az="21830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801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Desk Microphone">
                <a:extLst>
                  <a:ext uri="{FF2B5EF4-FFF2-40B4-BE49-F238E27FC236}">
                    <a16:creationId xmlns:a16="http://schemas.microsoft.com/office/drawing/2014/main" id="{9E16CCE6-BF14-DA36-4E63-E1F5145367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375539">
                <a:off x="9990709" y="428563"/>
                <a:ext cx="1119624" cy="26484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39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9F8F-1C1D-9611-C5A5-96FF31F7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2680908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0092-E4A9-C436-CDA8-2E78ABFFB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0700" y="3142809"/>
            <a:ext cx="3337420" cy="3057966"/>
          </a:xfrm>
        </p:spPr>
        <p:txBody>
          <a:bodyPr>
            <a:normAutofit/>
          </a:bodyPr>
          <a:lstStyle/>
          <a:p>
            <a:r>
              <a:rPr lang="en-US" b="1" dirty="0"/>
              <a:t>Image Classification</a:t>
            </a:r>
          </a:p>
          <a:p>
            <a:r>
              <a:rPr lang="en-US" sz="1400" dirty="0"/>
              <a:t>Accuracy 99%</a:t>
            </a:r>
          </a:p>
          <a:p>
            <a:r>
              <a:rPr lang="en-US" sz="1400" dirty="0"/>
              <a:t>Loss  0.1243</a:t>
            </a:r>
          </a:p>
          <a:p>
            <a:r>
              <a:rPr lang="en-US" sz="1400" dirty="0"/>
              <a:t>Chances of Overfitting – New images introduced to the model that are “actually” Charlotte will not be recognized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9DE04CC-C21F-D163-92B3-852CF21C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677" y="778444"/>
            <a:ext cx="3695469" cy="5210876"/>
          </a:xfrm>
          <a:prstGeom prst="rect">
            <a:avLst/>
          </a:prstGeom>
        </p:spPr>
      </p:pic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00735A54-F453-4BC3-F6E2-96A915101B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32041" y="778444"/>
            <a:ext cx="4607040" cy="5210875"/>
          </a:xfr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ed X">
                <a:extLst>
                  <a:ext uri="{FF2B5EF4-FFF2-40B4-BE49-F238E27FC236}">
                    <a16:creationId xmlns:a16="http://schemas.microsoft.com/office/drawing/2014/main" id="{ADEC7FBB-752C-10D5-EB0D-3F4E55E179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9065526"/>
                  </p:ext>
                </p:extLst>
              </p:nvPr>
            </p:nvGraphicFramePr>
            <p:xfrm rot="1254403">
              <a:off x="5401658" y="1450263"/>
              <a:ext cx="1388684" cy="1555621"/>
            </p:xfrm>
            <a:graphic>
              <a:graphicData uri="http://schemas.microsoft.com/office/drawing/2017/model3d">
                <am3d:model3d r:embed="rId4">
                  <am3d:spPr>
                    <a:xfrm rot="1254403">
                      <a:off x="0" y="0"/>
                      <a:ext cx="1388684" cy="1555621"/>
                    </a:xfrm>
                    <a:prstGeom prst="rect">
                      <a:avLst/>
                    </a:prstGeom>
                  </am3d:spPr>
                  <am3d:camera>
                    <am3d:pos x="0" y="0" z="660672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1450" d="1000000"/>
                    <am3d:preTrans dx="1519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37891" ay="1773796" az="-5773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14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ed X">
                <a:extLst>
                  <a:ext uri="{FF2B5EF4-FFF2-40B4-BE49-F238E27FC236}">
                    <a16:creationId xmlns:a16="http://schemas.microsoft.com/office/drawing/2014/main" id="{ADEC7FBB-752C-10D5-EB0D-3F4E55E179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254403">
                <a:off x="5401658" y="1450263"/>
                <a:ext cx="1388684" cy="1555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Green checkmark">
                <a:extLst>
                  <a:ext uri="{FF2B5EF4-FFF2-40B4-BE49-F238E27FC236}">
                    <a16:creationId xmlns:a16="http://schemas.microsoft.com/office/drawing/2014/main" id="{E23B7A83-66F1-2F54-2C53-2F9ABDD24B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7483339"/>
                  </p:ext>
                </p:extLst>
              </p:nvPr>
            </p:nvGraphicFramePr>
            <p:xfrm>
              <a:off x="8615669" y="3557588"/>
              <a:ext cx="2398871" cy="186805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98871" cy="1868057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8501" ay="3196952" az="-59523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113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Green checkmark">
                <a:extLst>
                  <a:ext uri="{FF2B5EF4-FFF2-40B4-BE49-F238E27FC236}">
                    <a16:creationId xmlns:a16="http://schemas.microsoft.com/office/drawing/2014/main" id="{E23B7A83-66F1-2F54-2C53-2F9ABDD24B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5669" y="3557588"/>
                <a:ext cx="2398871" cy="18680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70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Robot Public Loud Speaker">
                <a:extLst>
                  <a:ext uri="{FF2B5EF4-FFF2-40B4-BE49-F238E27FC236}">
                    <a16:creationId xmlns:a16="http://schemas.microsoft.com/office/drawing/2014/main" id="{F86248C5-3898-BEE9-BBD5-F85A6396CC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7259497"/>
                  </p:ext>
                </p:extLst>
              </p:nvPr>
            </p:nvGraphicFramePr>
            <p:xfrm rot="1136388">
              <a:off x="1752038" y="500205"/>
              <a:ext cx="1710592" cy="3096170"/>
            </p:xfrm>
            <a:graphic>
              <a:graphicData uri="http://schemas.microsoft.com/office/drawing/2017/model3d">
                <am3d:model3d r:embed="rId2">
                  <am3d:spPr>
                    <a:xfrm rot="1136388">
                      <a:off x="0" y="0"/>
                      <a:ext cx="1710592" cy="3096170"/>
                    </a:xfrm>
                    <a:prstGeom prst="rect">
                      <a:avLst/>
                    </a:prstGeom>
                  </am3d:spPr>
                  <am3d:camera>
                    <am3d:pos x="0" y="0" z="68320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31225" d="1000000"/>
                    <am3d:preTrans dx="-6327331" dy="-18070954" dz="7461554"/>
                    <am3d:scale>
                      <am3d:sx n="1000000" d="1000000"/>
                      <am3d:sy n="1000000" d="1000000"/>
                      <am3d:sz n="1000000" d="1000000"/>
                    </am3d:scale>
                    <am3d:rot ax="128468" ay="1534436" az="55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922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Robot Public Loud Speaker">
                <a:extLst>
                  <a:ext uri="{FF2B5EF4-FFF2-40B4-BE49-F238E27FC236}">
                    <a16:creationId xmlns:a16="http://schemas.microsoft.com/office/drawing/2014/main" id="{F86248C5-3898-BEE9-BBD5-F85A6396C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136388">
                <a:off x="1752038" y="500205"/>
                <a:ext cx="1710592" cy="309617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5B93A8-3D4D-346F-4742-F8FD39DAF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2144880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7DCD-6586-0AA8-6B16-FDD63E138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0700" y="2918197"/>
            <a:ext cx="3474720" cy="3388010"/>
          </a:xfrm>
        </p:spPr>
        <p:txBody>
          <a:bodyPr/>
          <a:lstStyle/>
          <a:p>
            <a:r>
              <a:rPr lang="en-US" b="1" dirty="0"/>
              <a:t>Audio Classification</a:t>
            </a:r>
          </a:p>
          <a:p>
            <a:r>
              <a:rPr lang="en-US" sz="2000" dirty="0"/>
              <a:t>Accuracy 99.3%</a:t>
            </a:r>
          </a:p>
          <a:p>
            <a:r>
              <a:rPr lang="en-US" sz="2000" dirty="0"/>
              <a:t>2,833 recordings were correctly identified</a:t>
            </a:r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AC5842-1786-278B-0599-51CCDB818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510347" y="674889"/>
            <a:ext cx="3991767" cy="4162537"/>
          </a:xfrm>
        </p:spPr>
      </p:pic>
      <p:pic>
        <p:nvPicPr>
          <p:cNvPr id="8" name="Picture 7" descr="Calendar&#10;&#10;Description automatically generated with low confidence">
            <a:extLst>
              <a:ext uri="{FF2B5EF4-FFF2-40B4-BE49-F238E27FC236}">
                <a16:creationId xmlns:a16="http://schemas.microsoft.com/office/drawing/2014/main" id="{A5D8199B-E9D4-6EFE-1035-22C6923ED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027" y="649069"/>
            <a:ext cx="3474720" cy="4903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83A2C0-E8A5-86EF-1FBA-109CB6BE6237}"/>
              </a:ext>
            </a:extLst>
          </p:cNvPr>
          <p:cNvSpPr txBox="1"/>
          <p:nvPr/>
        </p:nvSpPr>
        <p:spPr>
          <a:xfrm>
            <a:off x="7818438" y="306411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Wrongly Identified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5F137-447E-1808-3A77-CD072A52C6BD}"/>
              </a:ext>
            </a:extLst>
          </p:cNvPr>
          <p:cNvSpPr txBox="1"/>
          <p:nvPr/>
        </p:nvSpPr>
        <p:spPr>
          <a:xfrm>
            <a:off x="3464020" y="360910"/>
            <a:ext cx="90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</a:t>
            </a:r>
          </a:p>
        </p:txBody>
      </p:sp>
      <p:pic>
        <p:nvPicPr>
          <p:cNvPr id="12" name="Picture 11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01B7FC3-482A-C789-4F41-7B71B8611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347" y="4820404"/>
            <a:ext cx="7772400" cy="13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028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1704</TotalTime>
  <Words>890</Words>
  <Application>Microsoft Macintosh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Wingdings 2</vt:lpstr>
      <vt:lpstr>Frame</vt:lpstr>
      <vt:lpstr>User Authentication System</vt:lpstr>
      <vt:lpstr>Executive Summary</vt:lpstr>
      <vt:lpstr>Selected Models</vt:lpstr>
      <vt:lpstr>Data Prep</vt:lpstr>
      <vt:lpstr>Training Process</vt:lpstr>
      <vt:lpstr>Training Process</vt:lpstr>
      <vt:lpstr>Training Process </vt:lpstr>
      <vt:lpstr>Model Evaluation</vt:lpstr>
      <vt:lpstr>Model Evaluation</vt:lpstr>
      <vt:lpstr>Model Evaluation</vt:lpstr>
      <vt:lpstr>Insights &amp; 99 Problems</vt:lpstr>
      <vt:lpstr>Conclusions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Authentication System</dc:title>
  <dc:creator>Meesam Ali Elevated</dc:creator>
  <cp:lastModifiedBy>Meesam Ali Elevated</cp:lastModifiedBy>
  <cp:revision>8</cp:revision>
  <dcterms:created xsi:type="dcterms:W3CDTF">2022-12-07T22:49:03Z</dcterms:created>
  <dcterms:modified xsi:type="dcterms:W3CDTF">2022-12-09T03:13:24Z</dcterms:modified>
</cp:coreProperties>
</file>